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98" r:id="rId5"/>
    <p:sldId id="301" r:id="rId6"/>
    <p:sldId id="300" r:id="rId7"/>
    <p:sldId id="323" r:id="rId8"/>
    <p:sldId id="324" r:id="rId9"/>
    <p:sldId id="305" r:id="rId10"/>
    <p:sldId id="303" r:id="rId11"/>
    <p:sldId id="302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6" r:id="rId20"/>
    <p:sldId id="307" r:id="rId21"/>
    <p:sldId id="304" r:id="rId22"/>
    <p:sldId id="315" r:id="rId23"/>
    <p:sldId id="317" r:id="rId24"/>
    <p:sldId id="316" r:id="rId25"/>
    <p:sldId id="318" r:id="rId26"/>
    <p:sldId id="319" r:id="rId27"/>
    <p:sldId id="325" r:id="rId28"/>
    <p:sldId id="321" r:id="rId29"/>
    <p:sldId id="322" r:id="rId3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CF2B-E82F-4152-ADD2-ED47E5A676F4}" type="datetimeFigureOut">
              <a:rPr lang="pt-BR" smtClean="0"/>
              <a:t>18/08/2023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9163-63CE-4B6F-8106-3CB82B73A7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664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FF0D-B331-4276-BF84-39B369306F99}" type="datetimeFigureOut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564A1-17BF-464F-B2FE-65DA37285BF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7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4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03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0364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644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E8571-58AC-4B02-A72C-B7E3E60A7BA5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2D5DC-E9E6-4460-9005-9561D7AE5062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616C38-4A2F-4C3B-B502-7E51C7F0342F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B7CE7-B188-4FE4-8B6E-3889DBBDC355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32F7F-8399-49FC-B033-AD7A4B77F998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06B10-4878-49BC-96DE-C536CADA3095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B6ED2-E191-4517-BA6B-37A4CEFA3A0D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DB650E8-F74D-4BD3-A6BC-1B4D756C4BE8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B56C06F-C179-4D6D-A0AC-A9C8705BD208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2B881A2-478D-4079-BD8F-044C479AA962}" type="datetime1">
              <a:rPr lang="pt-BR" noProof="0" smtClean="0"/>
              <a:t>18/08/2023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m 3" descr="Imagem Ampliada de um pedaço de papel com um lápis sobre est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 fontScale="90000"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Análise de </a:t>
            </a:r>
            <a:r>
              <a:rPr lang="pt-BR" sz="4400" dirty="0" err="1">
                <a:solidFill>
                  <a:schemeClr val="tx1"/>
                </a:solidFill>
              </a:rPr>
              <a:t>Churn</a:t>
            </a:r>
            <a:r>
              <a:rPr lang="pt-BR" sz="4400" dirty="0">
                <a:solidFill>
                  <a:schemeClr val="tx1"/>
                </a:solidFill>
              </a:rPr>
              <a:t> e Estratégia de Redução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600" dirty="0"/>
              <a:t>A3Data + </a:t>
            </a:r>
            <a:r>
              <a:rPr lang="pt-BR" sz="1600" dirty="0" err="1"/>
              <a:t>TelecomSys</a:t>
            </a:r>
            <a:endParaRPr lang="pt-BR" sz="1600" dirty="0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Distribuição semelhante na quantidade de contratos por cada tipo de serviço, sendo o serviço mais contratado o de Internet (mais de 30% dos clientes)</a:t>
            </a:r>
            <a:endParaRPr lang="en-US" dirty="0"/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D416EAD1-94F3-CE36-6B89-159138E7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4" y="2380287"/>
            <a:ext cx="4639736" cy="3229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97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estatística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Serviços de Internet e TV a Cabo apresentam parte significativa das reclamações - 14 das 18 reclamações;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Nos dados, somente 4% dos contratos apresentaram cancelamento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¾ são de TV a Cabo;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Assinantes de TV a Cabo não costumam abrir reclamações;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Assinantes de Internet reclamam mais de uma vez antes de cancelar.</a:t>
            </a:r>
          </a:p>
        </p:txBody>
      </p:sp>
    </p:spTree>
    <p:extLst>
      <p:ext uri="{BB962C8B-B14F-4D97-AF65-F5344CB8AC3E}">
        <p14:creationId xmlns:p14="http://schemas.microsoft.com/office/powerpoint/2010/main" val="67424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2E836F-1AED-DD9E-E0B6-5C87C3E6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4389"/>
            <a:ext cx="4639736" cy="3201215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Contratos cancelados possuem, em geral, mais de 2 anos de associação.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1"/>
            <a:ext cx="4167894" cy="3601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em geral (destaque):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Conexão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Satisfeita com serviço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Serviço de telefonia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Valor mensal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Nunca tive problemas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4A206C-AD2F-936C-86E7-1DBF2D1A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42" y="2120901"/>
            <a:ext cx="6880995" cy="3526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940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8941" y="2120900"/>
            <a:ext cx="4091203" cy="34834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com reclamação (destaque):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Problema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Tv a Cabo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Resolvido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Internet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Qualidade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Imagem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sz="1900" dirty="0" err="1"/>
              <a:t>Conexão</a:t>
            </a:r>
            <a:endParaRPr lang="en-US" sz="19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sz="1900" dirty="0" err="1"/>
              <a:t>Canais</a:t>
            </a:r>
            <a:r>
              <a:rPr lang="en-US" sz="1900" dirty="0"/>
              <a:t> de tv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9F3A27-97D8-04FD-066A-FF0B0900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3" y="2120900"/>
            <a:ext cx="7054744" cy="36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4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351" y="2084030"/>
            <a:ext cx="4167894" cy="3601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sem reclamação (destaque):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Conexão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Satisfeita com serviço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Serviço de telefonia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Valor mensal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Nunca tive problemas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Problema com Cobertura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Telefonia fixa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D1AAE4-619C-A1F5-DC6B-853BCF3C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768" y="2084030"/>
            <a:ext cx="7782232" cy="39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/>
              <a:t>Hipóteses</a:t>
            </a:r>
            <a:r>
              <a:rPr lang="pt-BR" dirty="0"/>
              <a:t> </a:t>
            </a:r>
            <a:r>
              <a:rPr lang="pt-BR"/>
              <a:t>levantadas</a:t>
            </a:r>
            <a:endParaRPr lang="pt-B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Hipóteses com análise de sentimentos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uma parcela significativa de comentários de clientes do tipo de serviço Internet e TV a Cabo tem teor negativo, mais especificamente o de Internet;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dos comentários relacionados a telefonia fixa apresentam satisfação ou neutralidade;</a:t>
            </a:r>
          </a:p>
        </p:txBody>
      </p:sp>
    </p:spTree>
    <p:extLst>
      <p:ext uri="{BB962C8B-B14F-4D97-AF65-F5344CB8AC3E}">
        <p14:creationId xmlns:p14="http://schemas.microsoft.com/office/powerpoint/2010/main" val="1508086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Hipóteses com análise de causalidade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das reclamações sobre TV a Cabo são relacionadas a canais de TV;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das reclamações sobre internet são relacionadas à qualidade de conexão;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 cancelamento dos contratos de TV a Cabo se dão por questões relacionadas ao preço do pacote e qualidade dos canais de TV.</a:t>
            </a:r>
          </a:p>
        </p:txBody>
      </p:sp>
    </p:spTree>
    <p:extLst>
      <p:ext uri="{BB962C8B-B14F-4D97-AF65-F5344CB8AC3E}">
        <p14:creationId xmlns:p14="http://schemas.microsoft.com/office/powerpoint/2010/main" val="193044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Análise exploratória inicial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Alta taxa de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dos clientes da empresa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TelecomSys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 serviço em questão envolve um alto custo de instalação ("setup").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Isso torna o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ainda mais problemático, pois os clientes estão perdendo investimentos significativos.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 A3Data tem como objetivo analisar profundamente o cenário de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da empresa.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Identificar as razões subjacentes para os cancelamentos e as preocupações dos clientes.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Propor um produto data-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driven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para monitoramento de potenciais casos de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churn</a:t>
            </a:r>
            <a:endParaRPr lang="pt-BR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pPr marL="201168" lvl="1" indent="0">
              <a:buNone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050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exploratória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Através de uma clusterização com análise de sentimentos, as seguintes hipóteses foram testadas: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uma parcela significativa de comentários de clientes do tipo de serviço Internet e TV a Cabo tem teor negativo, mais especificamente o de Internet;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dos comentários relacionados a telefonia fixa apresentam satisfação ou neutralidade.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Perfil dos clusters: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0: comentários negativos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1: comentários positivos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2: comentários neutros</a:t>
            </a:r>
          </a:p>
        </p:txBody>
      </p:sp>
    </p:spTree>
    <p:extLst>
      <p:ext uri="{BB962C8B-B14F-4D97-AF65-F5344CB8AC3E}">
        <p14:creationId xmlns:p14="http://schemas.microsoft.com/office/powerpoint/2010/main" val="2534324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exploratória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 maior parte dos comentários negativos é relativo ao serviço de Internet.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 telefonia fixa possui comentários positivos em sua maioria.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Quanto à TV a Cabo, os comentários foram ou negativos ou neutros.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Quanto à Telefonia móvel, os comentários oscilam numa distribuição semelhante entre positivo e negativo.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9FEF75-4D80-D3C1-F01F-F685FAB4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2120900"/>
            <a:ext cx="53530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Apresentação de protótipo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Painel de análise de propensão ao </a:t>
            </a:r>
            <a:r>
              <a:rPr lang="pt-BR" dirty="0" err="1">
                <a:solidFill>
                  <a:srgbClr val="002060"/>
                </a:solidFill>
              </a:rPr>
              <a:t>Churn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Parte 1: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Usuários propensos ao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churn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Mostra uma lista de usuários por tipo de serviço propensos ao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churn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 tipo de serviço mostrado é escolhido pelo usuário;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lista de clientes é retornada pelo modelo de recomendação.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Parte 2: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Tópicos de problemas: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Visualização em gráfico de barras dos tópicos identificados para propensão ao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churn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 tópicos foram identificados através de um modelo NLP.</a:t>
            </a:r>
          </a:p>
        </p:txBody>
      </p:sp>
    </p:spTree>
    <p:extLst>
      <p:ext uri="{BB962C8B-B14F-4D97-AF65-F5344CB8AC3E}">
        <p14:creationId xmlns:p14="http://schemas.microsoft.com/office/powerpoint/2010/main" val="24108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Painel de análise de propensão ao </a:t>
            </a:r>
            <a:r>
              <a:rPr lang="pt-BR" dirty="0" err="1">
                <a:solidFill>
                  <a:srgbClr val="002060"/>
                </a:solidFill>
              </a:rPr>
              <a:t>Churn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Parte 3: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Recomendações de ação: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Exibe insights de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analytics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para redução de risco de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churn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 insights são retornados por IA integrada ao GPT-3.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 modelos foram treinados e ajustados a partir das conclusões obtidas na análise exploratória.</a:t>
            </a:r>
          </a:p>
        </p:txBody>
      </p:sp>
    </p:spTree>
    <p:extLst>
      <p:ext uri="{BB962C8B-B14F-4D97-AF65-F5344CB8AC3E}">
        <p14:creationId xmlns:p14="http://schemas.microsoft.com/office/powerpoint/2010/main" val="2623291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Perguntas?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Obrigada!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Equipe A3Data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BBE543-F2D1-3D1A-E945-BF9744C9BD23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pt-BR" dirty="0"/>
          </a:p>
        </p:txBody>
      </p:sp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67CECE7E-B39C-A401-C7D3-76C06272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1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43257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Entregáveis (Agosto/2023)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384026"/>
              </p:ext>
            </p:extLst>
          </p:nvPr>
        </p:nvGraphicFramePr>
        <p:xfrm>
          <a:off x="1096963" y="1792810"/>
          <a:ext cx="10058400" cy="477464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4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Entendimento do negócio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Análise descritiva dos dados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Tópicos mais discutidos nas reclamações para cada tipo de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Desenvolvimento de algoritmo de recomendação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Principais clientes que apresentam risco de cancelarem o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Recebimento dos dados necessários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Polaridade dos comentários para cada tipo de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Principais motivos de cancelamento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Teste e validação do algoritmo junto ao negócio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Entendimento dos dados recebidos (conformidade e qualidade)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Alinhamento entre cientistas e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Alinhamento sobre estratégia de monitoramento de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churn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com a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43257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Entregáveis (Setembro/2023)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621842"/>
              </p:ext>
            </p:extLst>
          </p:nvPr>
        </p:nvGraphicFramePr>
        <p:xfrm>
          <a:off x="1096963" y="1792810"/>
          <a:ext cx="10058400" cy="438450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4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Discussão sobre protótipo de painel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Streamlit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para visualização dos resultados de recomendação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Desenvolver protótipo do painel com dados fictícios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Desenvolver algoritmo de extração de tópicos relevantes nos comentários dos clientes com risco de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churn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Desenvolvimento de algoritmo para recomendar ações para reduzir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churn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Integração ao GPT-3 no formato de pergunta/resposta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Desenho da UI do painel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Integrar algoritmo de recomendação ao painel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Integrar algoritmo de extração de tópicos ao painel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Apresentar tópicos de forma gráfica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Integrar algoritmo de recomendação de ações ao painel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Definição de arquitetura para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produtização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da aplicação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Teste e validação do painel junto à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38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43257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Entregáveis (Outubro/2023)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9068314"/>
              </p:ext>
            </p:extLst>
          </p:nvPr>
        </p:nvGraphicFramePr>
        <p:xfrm>
          <a:off x="1096963" y="1792810"/>
          <a:ext cx="10058400" cy="36042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4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Preparação de ambiente de homologação para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deploy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de painel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Streamlit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desenvolvido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Preparação de ambiente de produção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Pós-implantação: suporte ao cliente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Pós-implantação: suporte ao cliente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Testes de integração e de carga em homologação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Deploy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de painel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Streamlit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desenvolvido pela A3Data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Homologação final pela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Teste de usuário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Pós-implantação: suporte ao cliente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94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942943E-E0E8-1C82-535A-A1287D8E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Processo de desenvolvimento</a:t>
            </a:r>
          </a:p>
        </p:txBody>
      </p:sp>
      <p:pic>
        <p:nvPicPr>
          <p:cNvPr id="6" name="Espaço Reservado para Conteúdo 5" descr="Linha do tempo">
            <a:extLst>
              <a:ext uri="{FF2B5EF4-FFF2-40B4-BE49-F238E27FC236}">
                <a16:creationId xmlns:a16="http://schemas.microsoft.com/office/drawing/2014/main" id="{4EBB6A3D-C9C7-0C3B-DD67-AB69E60C4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8584" y="2243988"/>
            <a:ext cx="11394832" cy="4016676"/>
          </a:xfrm>
          <a:noFill/>
        </p:spPr>
      </p:pic>
    </p:spTree>
    <p:extLst>
      <p:ext uri="{BB962C8B-B14F-4D97-AF65-F5344CB8AC3E}">
        <p14:creationId xmlns:p14="http://schemas.microsoft.com/office/powerpoint/2010/main" val="263993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Análise estatística e descritiva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7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estatística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Maioria dos clientes possui idade entre 29 e 38 anos;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Maioria dos clientes não tem dependentes ou somente 1 dependente.</a:t>
            </a:r>
          </a:p>
        </p:txBody>
      </p:sp>
    </p:spTree>
    <p:extLst>
      <p:ext uri="{BB962C8B-B14F-4D97-AF65-F5344CB8AC3E}">
        <p14:creationId xmlns:p14="http://schemas.microsoft.com/office/powerpoint/2010/main" val="383086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3E309A-C723-3680-1676-2C3F4521E5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371088"/>
            <a:ext cx="4998720" cy="3499103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Maioria dos contratos possuem altos valores de manutenção - acima de 100 reais.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566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3_TF22712842.potx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{6AFE51C5-9BFE-49FB-A9D8-3640F536E7D4}tf22712842_win32</Template>
  <TotalTime>161</TotalTime>
  <Words>1040</Words>
  <Application>Microsoft Office PowerPoint</Application>
  <PresentationFormat>Widescreen</PresentationFormat>
  <Paragraphs>164</Paragraphs>
  <Slides>26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Franklin Gothic Book</vt:lpstr>
      <vt:lpstr>Söhne</vt:lpstr>
      <vt:lpstr>Wingdings</vt:lpstr>
      <vt:lpstr>Personalizado</vt:lpstr>
      <vt:lpstr>Análise de Churn e Estratégia de Redução</vt:lpstr>
      <vt:lpstr>Problema</vt:lpstr>
      <vt:lpstr>Entregáveis (Agosto/2023)</vt:lpstr>
      <vt:lpstr>Entregáveis (Setembro/2023)</vt:lpstr>
      <vt:lpstr>Entregáveis (Outubro/2023)</vt:lpstr>
      <vt:lpstr>Processo de desenvolvimento</vt:lpstr>
      <vt:lpstr>Análise estatística e descritiva</vt:lpstr>
      <vt:lpstr>Análise estatística</vt:lpstr>
      <vt:lpstr>Análise estatística</vt:lpstr>
      <vt:lpstr>Análise estatística</vt:lpstr>
      <vt:lpstr>Análise estatística</vt:lpstr>
      <vt:lpstr>Análise estatística</vt:lpstr>
      <vt:lpstr>Análise descritiva</vt:lpstr>
      <vt:lpstr>Análise descritiva</vt:lpstr>
      <vt:lpstr>Análise descritiva</vt:lpstr>
      <vt:lpstr>Hipóteses levantadas</vt:lpstr>
      <vt:lpstr>Hipóteses com análise de sentimentos</vt:lpstr>
      <vt:lpstr>Hipóteses com análise de causalidade</vt:lpstr>
      <vt:lpstr>Análise exploratória inicial</vt:lpstr>
      <vt:lpstr>Análise exploratória</vt:lpstr>
      <vt:lpstr>Análise exploratória</vt:lpstr>
      <vt:lpstr>Apresentação de protótipo</vt:lpstr>
      <vt:lpstr>Painel de análise de propensão ao Churn</vt:lpstr>
      <vt:lpstr>Painel de análise de propensão ao Churn</vt:lpstr>
      <vt:lpstr>Perguntas?</vt:lpstr>
      <vt:lpstr>Obrigada!</vt:lpstr>
    </vt:vector>
  </TitlesOfParts>
  <Company>Unimed-BH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Churn e Estratégia de Redução</dc:title>
  <dc:creator>Beatriz Souza da Silva (GDIN)</dc:creator>
  <cp:lastModifiedBy>Beatriz Souza da Silva (GDIN)</cp:lastModifiedBy>
  <cp:revision>2</cp:revision>
  <dcterms:created xsi:type="dcterms:W3CDTF">2023-08-14T05:42:52Z</dcterms:created>
  <dcterms:modified xsi:type="dcterms:W3CDTF">2023-08-18T06:44:56Z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